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66" r:id="rId3"/>
    <p:sldId id="429" r:id="rId4"/>
    <p:sldId id="481" r:id="rId5"/>
    <p:sldId id="435" r:id="rId6"/>
    <p:sldId id="436" r:id="rId7"/>
    <p:sldId id="437" r:id="rId8"/>
    <p:sldId id="438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446" r:id="rId17"/>
    <p:sldId id="447" r:id="rId18"/>
    <p:sldId id="448" r:id="rId19"/>
    <p:sldId id="449" r:id="rId20"/>
    <p:sldId id="450" r:id="rId21"/>
    <p:sldId id="451" r:id="rId22"/>
    <p:sldId id="452" r:id="rId23"/>
    <p:sldId id="454" r:id="rId24"/>
    <p:sldId id="479" r:id="rId25"/>
    <p:sldId id="455" r:id="rId26"/>
    <p:sldId id="456" r:id="rId27"/>
    <p:sldId id="486" r:id="rId28"/>
    <p:sldId id="457" r:id="rId29"/>
    <p:sldId id="458" r:id="rId30"/>
    <p:sldId id="482" r:id="rId31"/>
    <p:sldId id="459" r:id="rId32"/>
    <p:sldId id="460" r:id="rId33"/>
    <p:sldId id="461" r:id="rId34"/>
    <p:sldId id="483" r:id="rId35"/>
    <p:sldId id="462" r:id="rId36"/>
    <p:sldId id="484" r:id="rId37"/>
    <p:sldId id="463" r:id="rId38"/>
    <p:sldId id="464" r:id="rId39"/>
    <p:sldId id="465" r:id="rId40"/>
    <p:sldId id="466" r:id="rId41"/>
    <p:sldId id="487" r:id="rId42"/>
    <p:sldId id="467" r:id="rId43"/>
    <p:sldId id="480" r:id="rId44"/>
    <p:sldId id="468" r:id="rId45"/>
    <p:sldId id="469" r:id="rId46"/>
    <p:sldId id="470" r:id="rId47"/>
    <p:sldId id="471" r:id="rId48"/>
    <p:sldId id="472" r:id="rId49"/>
    <p:sldId id="473" r:id="rId50"/>
    <p:sldId id="474" r:id="rId51"/>
    <p:sldId id="475" r:id="rId52"/>
    <p:sldId id="477" r:id="rId53"/>
    <p:sldId id="478" r:id="rId54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DC4"/>
    <a:srgbClr val="3F6EA7"/>
    <a:srgbClr val="3C609A"/>
    <a:srgbClr val="345284"/>
    <a:srgbClr val="CDF1FF"/>
    <a:srgbClr val="97E1FF"/>
    <a:srgbClr val="00A4E6"/>
    <a:srgbClr val="5B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43" autoAdjust="0"/>
    <p:restoredTop sz="97719" autoAdjust="0"/>
  </p:normalViewPr>
  <p:slideViewPr>
    <p:cSldViewPr>
      <p:cViewPr varScale="1">
        <p:scale>
          <a:sx n="74" d="100"/>
          <a:sy n="74" d="100"/>
        </p:scale>
        <p:origin x="-1374" y="-90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1CFB2992-190A-4367-BFF9-6ED9CA27D9C4}" type="datetimeFigureOut">
              <a:rPr lang="ko-KR" altLang="en-US"/>
              <a:pPr>
                <a:defRPr/>
              </a:pPr>
              <a:t>2015-03-19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54EFD1C-3CFC-4AA3-A820-E1BF204B952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253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1B13EB8C-6A8F-48EC-836F-D60D12FD4048}" type="datetimeFigureOut">
              <a:rPr lang="ko-KR" altLang="en-US"/>
              <a:pPr>
                <a:defRPr/>
              </a:pPr>
              <a:t>2015-03-19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EC27445-9C54-462A-B880-D00E5CC422F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758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4941888"/>
            <a:ext cx="9144000" cy="19161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9144000" cy="714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340768"/>
            <a:ext cx="6053328" cy="19415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709089"/>
            <a:ext cx="1728192" cy="146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74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0" y="1836738"/>
            <a:ext cx="1765300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03848" y="3361184"/>
            <a:ext cx="2736304" cy="1353334"/>
          </a:xfrm>
        </p:spPr>
        <p:txBody>
          <a:bodyPr/>
          <a:lstStyle>
            <a:lvl1pPr algn="ctr">
              <a:defRPr sz="2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나눔고딕" panose="020D0604000000000000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47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27088" y="1530350"/>
            <a:ext cx="7186612" cy="83099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IT CookBook,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 시대의 멀티미디어</a:t>
            </a:r>
            <a:endParaRPr kumimoji="0" lang="de-DE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827088" y="2513013"/>
            <a:ext cx="7991475" cy="1868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강의교안 이용 안내</a:t>
            </a: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강의교안의 저작권은 </a:t>
            </a:r>
            <a:r>
              <a:rPr kumimoji="0"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한빛아카데미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㈜에 있습니다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136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조에 의거하여 </a:t>
            </a:r>
            <a:endParaRPr kumimoji="0" lang="en-US" altLang="ko-KR" sz="1100" u="sng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최고 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0" lang="ko-KR" altLang="en-US" sz="11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천만원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이하의 벌금에 처할 수 있고 이를 병과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倂科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250825" y="908050"/>
            <a:ext cx="8636000" cy="5689600"/>
          </a:xfrm>
          <a:prstGeom prst="roundRect">
            <a:avLst>
              <a:gd name="adj" fmla="val 8655"/>
            </a:avLst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12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/>
          </p:cNvSpPr>
          <p:nvPr userDrawn="1"/>
        </p:nvSpPr>
        <p:spPr bwMode="auto">
          <a:xfrm>
            <a:off x="250825" y="1390650"/>
            <a:ext cx="8636000" cy="5207000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endParaRPr lang="ko-KR" altLang="en-US" sz="2000" smtClean="0">
              <a:solidFill>
                <a:srgbClr val="000000"/>
              </a:solidFill>
              <a:latin typeface="Lucida Grande"/>
              <a:ea typeface="ヒラギノ角ゴ ProN W3"/>
              <a:cs typeface="ヒラギノ角ゴ ProN W3"/>
              <a:sym typeface="Lucida Grande"/>
            </a:endParaRPr>
          </a:p>
        </p:txBody>
      </p:sp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827088" y="765175"/>
            <a:ext cx="7186612" cy="5222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kumimoji="0" lang="de-DE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49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121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0825" y="274638"/>
            <a:ext cx="87137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0825" y="1600200"/>
            <a:ext cx="8713788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15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629652FB-5FB3-4995-84D4-2363154A05E3}" type="datetimeFigureOut">
              <a:rPr lang="ko-KR" altLang="en-US"/>
              <a:pPr>
                <a:defRPr/>
              </a:pPr>
              <a:t>2015-03-19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4625"/>
            <a:ext cx="2895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100"/>
            <a:ext cx="2133600" cy="254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CF5FC1D0-2EF2-4C62-AA63-B849C43C6056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4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youtube.com/watch?v=jrV09_FB7hQ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youtube.com/watch?v=7hGbfOk4JkM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youtube.com/watch?v=CJC5v7es2AU" TargetMode="External"/><Relationship Id="rId4" Type="http://schemas.openxmlformats.org/officeDocument/2006/relationships/hyperlink" Target="http://www.youtube.com/watch?v=E46YuFdqj7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84213" y="5338763"/>
            <a:ext cx="8239125" cy="1081087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Chapter 03. 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멀티미디어 시스템 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39750" y="4941888"/>
            <a:ext cx="0" cy="10795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프로세서의 발전 과정</a:t>
            </a:r>
            <a:endParaRPr lang="en-US" altLang="ko-KR" sz="16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클럭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속도가 프로세서의 성능을 나타내는 절대적인 기준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프로세서에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개 이상의 코어를 넣은 다중 코어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(Multi Core)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프로세서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2005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인텔은 두 개의 코어를 가진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듀얼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코어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CPU(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코드명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린필드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장착한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펜티엄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D(Pentium D)’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칩의 집적도 향상과 함께 코어의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개수를 증가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시켜 한층 더 강력한 연산능력을 발휘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수치적인 연산능력보다 그래픽 부분의 구동 능력을 향상시킴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하스웰을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토대로 고성능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가능성을 열게 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모바일용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프로세서 중 저전력에 특화된 제품 출시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인텔은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IDF2013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차세대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모바일용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프로세서인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브로드웰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공개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 시스템의 하드웨어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2.1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5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프로세서의 세대별 특징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 시스템의 하드웨어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2.1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1928303"/>
            <a:ext cx="6264696" cy="462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8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프로세서의 모델을 확인하는 방법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 시스템의 하드웨어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2.1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9480" y="1988840"/>
            <a:ext cx="5877790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1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캐시 메모리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프로세서에서 자주 사용하는 데이터를 임시 보관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프로세서의 캐시 메모리가 크면 클수록 성능이 향상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CPU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코어의 위치에 따라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(L1)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캐시 메모리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2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(L2)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캐시 메모리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3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(L3)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캐시 메모리 등으로 구분됨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CPU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가까운 곳에 위치한 캐시 메모리일수록 성능 향상 폭이 크지만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제조가 어렵고 생산 단가도 높음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캐시 메모리의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발전 과정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CPU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 캐시만 내장하고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 메인보드에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3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 캐시 메모리를 추가하는 방식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1990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년대 중반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CPU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내부에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2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 캐시를 함께 내장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2007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3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 캐시 메모리까지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CPU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내부에 탑재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 시스템의 하드웨어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2.1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57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기억장치 계층구조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임시 기억장치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캐시 메모리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레지스터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주기억장치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보조기억장치로 구분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기억장치들을 성능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(Performance),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용량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(Capacity),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비용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(Cost)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등에 따라 적절히 배치하면 시스템 처리 능력 향상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하위 기억장치로 내려갈수록 속도는 느려지지만 기억용량은 커지고 비용은 적게 듦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기억장치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6013" y="2950255"/>
            <a:ext cx="5196465" cy="346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5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주기억장치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메모리의 기능에 따라 램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(RAM)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롬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(ROM)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구분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기억된 내용을 변경할 수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전원이 꺼지면 저장된 내용이 사라지는 휘발성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(Volatility)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메모리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메모리의 구조에 따라 정적 램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(SRAM, Static RAM)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동적 램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(DRAM, Dynamic RAM)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구분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정적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램은 전원이 공급되는 동안 기억된 내용이 유지됨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동적 램은 전원이 공급되어도 시간이 지나면 기억된 내용이 소멸되므로 주기적으로 충전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(Refresh)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해야 함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롬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변경이 불가능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전원이 꺼져도 저장된 내용이 사라지지 않는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비휘발성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(Nonvolatile)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메모리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기억장치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14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주기억장치의 성능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기억 용량과 동작 속도에 의해서 평가됨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기억장치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1344" y="2309393"/>
            <a:ext cx="6412984" cy="428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5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램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DRAM </a:t>
            </a: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1971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개발되어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3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주기로 집적도가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배씩 향상</a:t>
            </a:r>
            <a:endParaRPr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2000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이후 이전의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SDR-SDRAM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보다 성능이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배씩 향상된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DDR1 → DDR2 → DDR3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DDR4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DDR4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메모리는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이후 시장에 등장하여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2016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이후에 완전한 전환이 이루어질 것으로 예상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2013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월말 삼성전자는 서버용으로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나노급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16Gb DDR4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모듈과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나노급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32Gb DDR4 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모듈 생산을 시작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기억장치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1026" name="Picture 2" descr="C:\Users\Kim Yong Tae\Desktop\3장\3장 이미지\그림 3-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984" y="3753036"/>
            <a:ext cx="5893320" cy="162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61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082332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램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DRAM </a:t>
            </a: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2009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256MB LPDDR1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시작으로 매년 용량이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배씩 증가된 메모리가 개발됨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당분간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LPDDR2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LPDDR3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체계를 유지하다가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2016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이후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LPDDR3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LPDDR4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전환될 것으로 예상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DRAM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은 전력소모량을 최소화하고 배터리 수명을 늘리는 것이 최우선 과제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낸드플래시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메모리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전원이 꺼져도 음악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영상 등과 같은 정보가 그대로 저장되는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스마트폰의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핵심 기술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SD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USB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메모리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SSD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등과 같은 저장 장치에도 탑재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2013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월 삼성전자가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128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기가비트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차원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낸드플래스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(NAND Flash)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메모리를 업계 최초로 개발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128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기가비트가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최대 용량인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낸드플래시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메모리는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테라비트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(Tb, Terabit)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개발될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것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기억장치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0592" y="4831659"/>
            <a:ext cx="3821431" cy="14268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13638" y="5135559"/>
            <a:ext cx="2974786" cy="11229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0592" y="6410924"/>
            <a:ext cx="1800200" cy="1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6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무어 법칙의 종말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기억장치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600" y="1934406"/>
            <a:ext cx="6840000" cy="463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2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시스템</a:t>
            </a:r>
            <a:endParaRPr lang="en-US" altLang="ko-KR" sz="1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시스템의 하드웨어</a:t>
            </a:r>
            <a:endParaRPr lang="en-US" altLang="ko-KR" sz="1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시스템의 소프트웨어</a:t>
            </a:r>
            <a:endParaRPr lang="en-US" altLang="ko-KR" sz="1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환경을 변화시킨 스마트 기기</a:t>
            </a:r>
            <a:endParaRPr lang="en-US" altLang="ko-KR" sz="1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55650" y="1341438"/>
            <a:ext cx="0" cy="2374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롬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롬 메모리의 종류에는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마스크롬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PROM, EPROM, EEPROM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등이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롬 메모리 대신 기존의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RAM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비슷한 특성을 가지면서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비휘발성인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차세대 메모리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NVRAM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각광받고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NVRAM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가지 형태가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존재함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비휘발성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SRAM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방식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RAM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발전한 형태로 전원이 차단되어도 별도의 외부 배터리를 통해 데이터를 계속 유지함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속도는 빠르지만 복잡한 구조로 인해 직접도가 떨어지고 용량이 작음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플래시 메모리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방식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EEPROM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내부 구조가 조금 변경된 형태의 메모리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빠른 속도와 블록단위의 읽고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쓰기 방식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일반적인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메모리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(Universal Serial Bus Memory)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사용됨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플래시 메모리는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‘NAND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플래시 메모리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발전하여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SSD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방식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하드디스크 등에도 사용되고 있음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메모리 카드도 플래시 메모리를 기반으로 계속 발전 중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4238" lvl="3" indent="0" eaLnBrk="1" hangingPunct="1">
              <a:lnSpc>
                <a:spcPct val="150000"/>
              </a:lnSpc>
              <a:buNone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기억장치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스토리지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(Storage)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저장하는 장소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스토리지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2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 스토리지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3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 스토리지로 구분됨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 스토리지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램과 같은 내부 저장 장치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 스토리지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하드디스크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USB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메모리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테이프 등과 같은 보조기억장치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 스토리지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센터와 같은 대용량 저장 장치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4238" lvl="3" indent="0" eaLnBrk="1" hangingPunct="1">
              <a:lnSpc>
                <a:spcPct val="150000"/>
              </a:lnSpc>
              <a:buNone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저장장치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2.3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3074" name="Picture 2" descr="C:\Users\Kim Yong Tae\Desktop\3장\3장 이미지\그림 3-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24" y="3429000"/>
            <a:ext cx="5522587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07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 스토리지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하드디스크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플로피디스크를 대체할 목적으로 개발됨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비휘발성이며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임의접근이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광디스크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(Optical Disk)</a:t>
            </a: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레이저를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이용하여 정보를 기록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재생하는 대용량 기억장치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레이저로 아주 작은 구멍을 뚫거나 표면을 변질시켜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			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반사광 강약으로 정보를 읽음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액세스 속도가 빠르고 기록밀도가 높아 대용량 정보 저장이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		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용이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반영구적으로 저장하기 때문에 신뢰도가 높고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2300" lvl="2" indent="0" eaLnBrk="1" hangingPunct="1">
              <a:lnSpc>
                <a:spcPct val="150000"/>
              </a:lnSpc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저렴한 비용으로 정보를 분배할 수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이동도 편리함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4238" lvl="3" indent="0" eaLnBrk="1" hangingPunct="1">
              <a:lnSpc>
                <a:spcPct val="150000"/>
              </a:lnSpc>
              <a:buNone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저장장치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2.3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4098" name="Picture 2" descr="C:\Users\Kim Yong Tae\Desktop\3장\3장 이미지\그림 3-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492" y="1844825"/>
            <a:ext cx="3320634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57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 스토리지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플래시 메모리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EEPROM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유사한 구조이지만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구역으로 구성된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블록 안에 정보를 저장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한다는 점이 다름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읽기 속도가 빠르며 전기적으로 데이터를 지우고 다시 기록할 수 있음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NOR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지우고 쓰는 시간이 긴 대신 메모리의 임의 접근이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NAND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정보를 지우고 쓰는 시간이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NOR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플래시보다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빠르고 집적도가 높음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4238" lvl="3" indent="0" eaLnBrk="1" hangingPunct="1">
              <a:lnSpc>
                <a:spcPct val="150000"/>
              </a:lnSpc>
              <a:buNone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      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제작비용이 낮고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내구성이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 정도 강함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4238" lvl="3" indent="0" eaLnBrk="1" hangingPunct="1">
              <a:lnSpc>
                <a:spcPct val="150000"/>
              </a:lnSpc>
              <a:buNone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      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입출력을 순차 접근만을 지원하여 컴퓨터 메모리로는 부적절함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4238" lvl="3" indent="0" eaLnBrk="1" hangingPunct="1">
              <a:lnSpc>
                <a:spcPct val="150000"/>
              </a:lnSpc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      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휴대용 기기의 외장형 메모리로 많이 사용됨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4238" lvl="3" indent="0" eaLnBrk="1" hangingPunct="1">
              <a:lnSpc>
                <a:spcPct val="150000"/>
              </a:lnSpc>
              <a:buNone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저장장치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2.3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195403240" descr="EMB00001974bf3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419302"/>
            <a:ext cx="2592288" cy="181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851920" y="5965238"/>
            <a:ext cx="2130711" cy="297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◀ 마이크로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SD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카드와 미니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SD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카드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76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en-US" altLang="ko-KR" sz="16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SSD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(Solid State Drive)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하드디스크의 한계를 극복하기 위해 개발된 차세대 저장 장치로 플래시 메모리 기반 저장 장치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SSD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반도체 기반 장치라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CPU, RAM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속도 차이가 없고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디스크 헤더가 없어 속도가 빠름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모터가 제거되어 소음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발열이 없고 전력 소모도 낮음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소형화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경량화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 부팅 시간 감소 등의 장점이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HDD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보다 비싼 단점이 있지만 가격을 점차 하락시키고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SSD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 기술들도 꾸준히 개발되고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→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HDD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보다 속도는 빠르지만 동일한 가격 대비 저장용량은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1/10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정도이기 때문에 완전히 대체는 못하고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저장장치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2.3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6146" name="Picture 2" descr="C:\Users\Kim Yong Tae\Desktop\3장\3장 이미지\그림 3-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739" y="4100252"/>
            <a:ext cx="4378501" cy="199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05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467544" y="1340768"/>
            <a:ext cx="8352928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UFS(Universal Flash Storage)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eMMC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내장형 멀티미디어 카드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형태의 차세대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저장 장치</a:t>
            </a:r>
            <a:endParaRPr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빠른 성능과 저전력으로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스마트폰의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한계 속도를 해결하기 때문에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하이엔드급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스마트폰부터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UFS 2.0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대체하고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UFS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저전력 기술은 인텔의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세대 프로세서인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하스웰의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원리와 유사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구동시에는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eMMC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보다 많은 전력을 사용해 성능을 극대화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 상태에는 더 낮은 전력을 사용해 배터리 수명 연장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저장장치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2.3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656" y="3356992"/>
            <a:ext cx="6840000" cy="277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6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136904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 스토리지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폭발적인 정보의 양에 따라 처리 속도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자원의 효율적 사용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성능 향상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저비용을 위해 등장한 개념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외부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전용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지역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원격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등과 같이 거리를 두고 데이터를 저장하는 장치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계층화와 자동화 기능으로 데이터의 접근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읽기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쓰기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속도를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향상시킴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데이터의 계층화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중요도와 접근 빈도에 따라 다양한 저장 장치에 데이터를 분산 저장하는 기술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스토리지에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분류하는 작업의 상당 부분을 수작업으로 하고 있어 계층화가 완전하게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       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구축된 것은 아님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스토리지 계층화의 대안으로 나온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</a:t>
            </a:r>
            <a:endParaRPr lang="en-US" altLang="ko-KR" sz="12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2300" lvl="2" indent="0" eaLnBrk="1" hangingPunct="1">
              <a:lnSpc>
                <a:spcPct val="150000"/>
              </a:lnSpc>
              <a:buNone/>
            </a:pPr>
            <a:r>
              <a:rPr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정보의 가치 변화를 자동으로 분석해 미리 설정된 정책에 따라 데이터를 계층화하여 저장</a:t>
            </a:r>
          </a:p>
          <a:p>
            <a:pPr marL="622300" lvl="2" indent="0" eaLnBrk="1" hangingPunct="1">
              <a:lnSpc>
                <a:spcPct val="150000"/>
              </a:lnSpc>
              <a:buNone/>
            </a:pPr>
            <a:endParaRPr lang="ko-KR" altLang="en-US" sz="12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저장장치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.3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7170" name="Picture 2" descr="C:\Users\Kim Yong Tae\Desktop\3장\3장 이미지\그림 3-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404832"/>
            <a:ext cx="3676758" cy="197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7079" y="6150504"/>
            <a:ext cx="2063154" cy="17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8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136904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스토리지 계층화 기술과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기술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2300" lvl="2" indent="0" eaLnBrk="1" hangingPunct="1">
              <a:lnSpc>
                <a:spcPct val="150000"/>
              </a:lnSpc>
              <a:buNone/>
            </a:pPr>
            <a:endParaRPr lang="ko-KR" altLang="en-US" sz="12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저장장치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.3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406" y="2017948"/>
            <a:ext cx="6840000" cy="133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입력장치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정보를 컴퓨터가 인식할 수 있는 디지털 형태로 변환시켜 주기억장치로 읽어 들이는 장치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대표적인 장치는 키보드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4238" lvl="3" indent="0" eaLnBrk="1" hangingPunct="1">
              <a:lnSpc>
                <a:spcPct val="150000"/>
              </a:lnSpc>
              <a:buNone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입력장치의 종류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위치를 지정하는 포인팅 장치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마우스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트랙볼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조이스틱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디지타이저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라이트펜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터치스크린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스캔 방식을 사용하는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장치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스캐너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바코드와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QR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코드 인식기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RFID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NFC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기타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음성입력장치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모션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캡처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카드판독기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광학마크판독기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광학문자판독기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자기잉크문자인식기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입출력 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2.4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43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기본적인 입력장치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키보드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개발될 때부터 사용하던 입력장치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마우스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화면의 특정 위치로 커서를 옮긴 후 버튼의 클릭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더블클릭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드래그 등과 같은 동작으로 명령을 지시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구동방식에 따라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볼마우스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광마우스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자이로스코프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마우스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(Gyroscope Mouse)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등으로 구분됨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조이스틱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비디오 게임에서 사용하는 조종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레버형의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포인팅 입력장치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스캐너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책이나 사진을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읽어들여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컴퓨터가 처리할 수 있는 디지털 형태로 변환시켜주는 장치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디지타이저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평판 위에서 펜 모양의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스타일러스를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이동하여 글자를 쓰듯 정보를 입력하는 장치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스타일러스로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커서를 움직이면 좌표 정보를 평판이 읽고 판독한 후 화면으로 전달함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그림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설계도면 등을 입력할 때 유용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크기에 따라 고성능 기종은 디지타이저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 위의 소형 기종을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(Tablets)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이라고 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입출력 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2.4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33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777163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시스템의 개요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정보는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더욱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다양하고 복잡해지고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대용량화 되고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정보를 빠르고 효율적으로 처리하고 전달하는 작업을 처리하는 컴퓨터 또는 디지털 기기를 통칭하는 말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예전에는 컴퓨터를 멀티미디어 시스템이라고 정의했지만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최근에는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스마트폰과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같은 스마트 미디어들도 포함시킴</a:t>
            </a:r>
            <a:endParaRPr lang="en-US" altLang="ko-KR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 시스템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1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.1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1026" name="Picture 2" descr="C:\Users\Kim Yong Tae\Desktop\3장\3장 이미지\그림 3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36" y="3212976"/>
            <a:ext cx="4145505" cy="34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입출력 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2.4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9" name="_x185754096" descr="EMB00001974bf4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13" y="3459509"/>
            <a:ext cx="5127039" cy="284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75" y="1517417"/>
            <a:ext cx="3841825" cy="12806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1591995"/>
            <a:ext cx="3886294" cy="12032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75" y="2978766"/>
            <a:ext cx="1517763" cy="19304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940152" y="6047768"/>
            <a:ext cx="20040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◀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디지타이저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37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기본적인 입력장치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라이트펜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펜의 끝 부분에서 빛이 방출되어 화면에 대고 스위치를 동작시키면 빛이 화면에 전송되어 정보가 입력됨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터치스크린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기기에 사용하는 대표적인 입력장치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특정 위치를 손끝이나 기타 물체로 접촉하면 그 위치의 좌표를 파악하여 사용자가 원하는 작업을 처리함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터치 패널은 감압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저항막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방식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광학 방식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정전용량 방식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초음파 방식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압력 방식으로 구분됨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입출력 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2.4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185754176" descr="EMB00001974bf4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66" y="4365104"/>
            <a:ext cx="4070588" cy="209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436096" y="6137841"/>
            <a:ext cx="20088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◀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터치스크린의 동작 원리와 활용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21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208912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기본적인 입력장치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바코드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숫자나 문자를 굵은 선과 가는 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그리고 흑과 백의 막대 기호를 조합하여 만든 코드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상품의 종류와 가격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신분증명 등과 같이 다양하게 사용됨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바코드 스캐너로 레이저 광선을 쏘아 반사 정도를 측정하여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자리 숫자를 판독하여 식별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차원 바코드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정보의 형태를 선 모양으로 표시하는 방식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차원 바코드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점자식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또는 모자이크 형태의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차원 사각형 내에 표시하는 장식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4238" lvl="3" indent="0" eaLnBrk="1" hangingPunct="1">
              <a:lnSpc>
                <a:spcPct val="150000"/>
              </a:lnSpc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     1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차원 바코드보다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 이상의 많은 정보를 저장함으로 데이터베이스와 연동 불필요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4238" lvl="3" indent="0" eaLnBrk="1" hangingPunct="1">
              <a:lnSpc>
                <a:spcPct val="150000"/>
              </a:lnSpc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    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코드가 상당 부분 훼손되어도 판독하는 데 문제가 없음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입출력 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2.4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9739" y="4293096"/>
            <a:ext cx="5508208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2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908720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기본적인 입력장치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QR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정사각형 모양의 불규칙한 특수기호나 상형문자 마크 형태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Quick Response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약자로 빠른 응답을 얻는다는 의미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바코드와 기능은 비슷하지만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활용성과 정보성 측면에서 훨씬 우수함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세로 조합으로 최대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7,089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자의 숫자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4,296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자의 문자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1817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자의 한자를 기록할 수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인터넷 주소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동영상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명함 등을 저장하는 데 손색이 없음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온오프라인을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걸쳐 마케팅 수단으로 폭넓게 활용되고 있음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입출력 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2.4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276" y="4047399"/>
            <a:ext cx="6840000" cy="2487273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22781" y="3614827"/>
            <a:ext cx="1819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QR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코드 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63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기본적인 입력장치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바코드와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QR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입출력 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2.4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195403480" descr="EMB00001974bf5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360" y="2348880"/>
            <a:ext cx="653329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4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539552" y="1340768"/>
            <a:ext cx="8208912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기본적인 입력장치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RFID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전파를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이용해 원거리에서 정보를 인식하는 기술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극소형 칩에 정보를 기록하고 안테나를 이용해 판독기로 정보를 송신함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전파를 이용하기 때문에 멀리 떨어져 있어도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그를 읽을 수 있고 물체를 통과하여 정보를 판독할 수도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하이패스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제품의 이력 추적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동물 관리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헬스케어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 다양한 분야에 활용되고 있음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입출력 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2.4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186578368" descr="EMB00001974bf5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76" y="3933056"/>
            <a:ext cx="5426972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073906" y="5936017"/>
            <a:ext cx="21066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RFID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형태와 다양한 활용 분야 ▶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38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539552" y="908720"/>
            <a:ext cx="8208912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기본적인 입력장치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NFC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비접촉식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통신 기술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통신거리가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10cm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정도로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짧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때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문에 보안이 뛰어나고 가격도 저렴함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NFC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기기 자체에서 데이터의 읽기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쓰기가 가능해서 리더기가 별도로 필요하지 않음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스마트폰의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전자지갑 결제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마트에서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물품정보열람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방문객을 위한 여행정보전송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출입통제용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잠금장치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등에 활용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입출력 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2.4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186578688" descr="EMB00001974bf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501008"/>
            <a:ext cx="5036775" cy="300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051720" y="6265077"/>
            <a:ext cx="1410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NFC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다양한 활용 ▶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37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출력장치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최근에는 디스플레이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(Display)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라는 용어로 많이 불리고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출력된 데이터를 확인하거나 새로운 정보를 입력하기 위해 사용됨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CRT, LCD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평판 패널이 있으며 최근에는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LED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광원을 장착한 차세대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 생산되고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현재는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디스플레이가 시장의 대부분을 차지하고 있으나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OLED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방식의 차세대 디스플레이가 보급되고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당분간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OLED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공존할 예정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입출력 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2.4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647303"/>
            <a:ext cx="3960440" cy="30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출력장치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프린터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컴퓨터에서 처리된 결과를 인쇄하는 출력장치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현재는 대부분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비충격식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프린터인 레이저 프린터를 많이 사용함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DPI(Dot Per Inch) 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프린터의 해상도를 나타내며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1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인치당 몇 개의 도트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들어가는지를 의미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CPS(character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Per Second) 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인쇄 속도를 나타내며 초당 인쇄되는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문자수를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의미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입출력 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2.4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1640" y="3573016"/>
            <a:ext cx="6840000" cy="294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4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출력장치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플로터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(Plotter)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그래프나 도형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CAD,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도면 등을 출력하기 위한 대형 출력장치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입출력 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2.4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4778" y="2670780"/>
            <a:ext cx="5667502" cy="26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777163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물리적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관점의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영역으로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 시스템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1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.1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8384" y="1340768"/>
            <a:ext cx="6840000" cy="308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8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691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출력장치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스피커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앰프에서 출력된 전기신호를 진동판의 진동으로 바꾸어 공기 중에 파장을 발생시켜 음파를 생성하는 기기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필름형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스피커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최근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공간을 적게 차지하여 관심을 끌고 있으나 저음 영역이 완벽하지 않아 꾸준한 개발 필요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일반 오디오 기기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PC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 스피커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헤드폰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수중 음파 탐지기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휴대폰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전화기 등에 사용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헤드폰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(Headphone)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머리나 귀에 착용하는 형태에 따라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헤드셋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(Head Set)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이어폰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(Earphone)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구별됨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헤드폰은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기술의 발전과 길거리 문화를 상징하는 기기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입출력 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2.4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7189" y="4149080"/>
            <a:ext cx="5483492" cy="1872131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49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691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출력장치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프로젝터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DVD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캠코더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VRC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등의 자료를 화면에 영상으로 비추는 장치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55688" lvl="3" indent="-1714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입출력 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2.4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186578768" descr="EMB00001974bf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8920"/>
            <a:ext cx="6530935" cy="14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331640" y="4293096"/>
            <a:ext cx="12698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smtClean="0">
                <a:ea typeface="맑은 고딕" panose="020B0503020000020004" pitchFamily="50" charset="-127"/>
              </a:rPr>
              <a:t>▲ 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프로젝터의 종류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34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213763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사운드 카드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외부 스피커를 통해 다양하고 깨끗한 음향을 출력하는 장치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 사운드 카드는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1987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애드립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AdLib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사운드 카드가 발표되면서 본격적으로 보급되기 시작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미디어 처리장치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2.5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8145" y="2455330"/>
            <a:ext cx="6160160" cy="397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그래픽 카드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모니터에 전달해주는 장치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최초의 그래픽 카드는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1981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년에 출시된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CGA(color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Graphics Adapter)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CGA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해상도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320 </a:t>
            </a:r>
            <a:r>
              <a:rPr lang="en-US" altLang="ko-KR" sz="1200" dirty="0" smtClean="0"/>
              <a:t>× 200</a:t>
            </a:r>
            <a:r>
              <a:rPr lang="ko-KR" altLang="en-US" sz="1200" dirty="0" smtClean="0"/>
              <a:t>으로 그림을 네 가지 색상으로 표현</a:t>
            </a:r>
            <a:endParaRPr lang="en-US" altLang="ko-KR" sz="1200" dirty="0" smtClean="0"/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그래픽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카드가 모니터에 데이터를 전달하는 과정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CPU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그래픽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드의 비디오 메모리에 데이터를 저장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GPU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저장된 정보를 아날로그 영상 신호로 바꾸어서 모니터에 전달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→ GPU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비디오 메모리는 컴퓨터의 그래픽 성능을 좌우</a:t>
            </a:r>
            <a:endParaRPr lang="en-US" altLang="ko-KR" sz="1200" dirty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미디어 처리장치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2.5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09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장치 드라이버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(Device Driver)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종류의 하드웨어를 응용 프로그램이 원활히 제어할 수 있도록 구동방식 및 특성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 등에 대한 정보를 가지고 있는 특별한 프로그램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미디어 처리장치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2.5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9979" y="2613176"/>
            <a:ext cx="4905320" cy="35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6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운영체제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(Operating System)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중에서 가장 핵심이 되는 프로그램으로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슈퍼바이저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(Supervisor)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라고도 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프로그램을 효율적으로 실행하기 위해서 하드웨어와의 연결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사용자들 간의 하드웨어 공유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데이터의 공유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자원의 할당과 회수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오류 검출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입출력 보조 역할을 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오디오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비디오와 같은 연속적인 미디어 데이터의 처리를 위해 추가적인 서비스를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제공함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 시스템의 소프트웨어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3.1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522" y="3126639"/>
            <a:ext cx="4609902" cy="32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0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시스템 운영체제의 특징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처리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특정시간 안에 처리함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 처리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압축 기법을 사용하여 데이터의 용량을 감소시킴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데이터의 관계성에 따라 처리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시간적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(Temporal),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공간적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(Spatial)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연관성을 가지고 처리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품질의 가변성에 따라 처리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용량을 통신회선의 전송 능력에 맞추어 조정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 시스템의 소프트웨어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3.1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20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운영체제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기기에서 요구되는 각종 기능들을 효과적으로 실행하기 위해 개발된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OS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통신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인터넷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M-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커머스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(Mobile Commerce)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등과 같은 다양한 서비스를 지원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이동통신 기술의 발전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(3G → 4G),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프로세서의 성능 향상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메모리 용량 증가 등에 힘입어 다양하게 개발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모바일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기기와 </a:t>
            </a: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스마트폰을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위한 운영체제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2924944"/>
            <a:ext cx="6045495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7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대표적인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운영체제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심비안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모바일용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32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비트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멀티태스킹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운영체제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iOS(iPhone OS)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안드로이드에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밀려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시장에서 사라지고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PDA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유명한 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(Palm)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사에서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1996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년에 개발한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PDA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운영체제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임베디드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리눅스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임베디드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컴퓨터 시스템에서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리눅스를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이용하는 것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개발 및 공급 업체가 많아 유지보수가 용이하고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별도의 로열티나 라이선스 비용이 없음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장점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신뢰도가 높고 소스코드를 이해하기 쉬우며 변경 및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재배포가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용이함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단점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많은 메모리를 차지하고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메모리 접근이 복잡하며 디바이스 드라이버 구조가 복잡함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모바일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기기와 </a:t>
            </a: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스마트폰을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위한 운영체제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6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대표적인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운영체제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윈도우폰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마이크로소프트사에서 개발한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스마트폰을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위한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운영체제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윈도우와 호환성이 탁월하고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아이폰의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아이튠즈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같은 별도의 연결 프로그램이 필요하지 않음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실행 가능한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앱이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적은 것이 단점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구글이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만든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전용 운영체제로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안드로이드라고도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스마트폰에서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프로그램을 실행할 수 있고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마켓에서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내려받을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수도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운영체제를 공개해 다양한 모델의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스마트폰을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출시하고 있음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iOS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애플의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아이팟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터치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아이패드 등에 사용하는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운영체제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아이폰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발표되면서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iOS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명칭 변경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바람을 일으킨 주역으로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직관적이고 유연한 인터페이스 환경과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 개 이상의 안정적인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앱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보유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2300" lvl="2" indent="0" eaLnBrk="1" hangingPunct="1">
              <a:lnSpc>
                <a:spcPct val="150000"/>
              </a:lnSpc>
              <a:buNone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모바일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기기와 </a:t>
            </a: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스마트폰을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위한 운영체제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53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프로세서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(Processor)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메모리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(Memory),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입력장치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출력장치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저장장치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미디어 처리장치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통신장치 등으로 구성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42925" lvl="1" indent="-184150" eaLnBrk="1" hangingPunct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소프트웨어와 응용 소프트웨어로 구분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42925" lvl="1" indent="-184150" eaLnBrk="1" hangingPunct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소프트웨어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운영체제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소프트웨어 중 가장 핵심이 되는 프로그램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쉽게 사용할 수 있도록 인터페이스 제공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시스템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검색하거나 갱신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삽입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삭제할 수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I/O 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장치 드라이버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종류의 하드웨어를 제어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통신 프로토콜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컴퓨터끼리 통신할 수 있도록 정의한 양식 또는 규칙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42925" lvl="1" indent="-184150" eaLnBrk="1" hangingPunct="1">
              <a:lnSpc>
                <a:spcPct val="150000"/>
              </a:lnSpc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응용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원하는 목적에 따라 시스템에게 작업을 지시하기 위한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미디어 편집 소프트웨어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저작도구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응용 프로그램 등으로 구성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40871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 시스템의 구성 요소 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– 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물리적 관점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1.2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48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 시대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IT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기술의 특징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IT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기술의 지속적인 발전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 기기의 대중화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수동적 소비자에서 능동적 소비자로 변화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중심의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IT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구축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산업 분야 패러다임의 변화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9625" lvl="2" indent="-18732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 환경을 변화시킨 스마트 기기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4.1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88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웨어러블 기기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(Wearable Device)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안경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의류 등과 같이 사람들이 착용하는 생활필수품에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IT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기술을 융합한 제품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삼성의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갤럭시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기어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애플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아이워치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글래스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등과 같은 제품이 대표적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포화 상태인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시장의 새로운 성장 동력으로 휴대성과 기능성을 강조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스마트폰의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보조적인 디바이스가 될 가능성이 크다는 전망이 많음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웨어러블 기기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2699" y="3575945"/>
            <a:ext cx="6399621" cy="27333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57686" y="3122467"/>
            <a:ext cx="21788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웨어러블 기기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7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웨어러블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컴퓨터의 문제점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플렉서블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디스플레이 기술 문제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착용성을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강조하기 위해서 휘어지는 화면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(Flexible Display)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진화 필요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전력 문제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배터리 용량의 한계를 해결해야 하며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기기의 발열 문제도 고려사항임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 방법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동작 인식이 아직 미흡하며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낮은 해상도로 인해 정보의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가독성이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떨어지는 단점이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문제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기존에 사용하던 안경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옷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신발 등과 디자인이 조화로워야 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사생활 침해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상대방이 모르게 사진을 찍거나 녹화를 할 경우 사생활 침해의 우려가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	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착용하는 기기들이 네트워크에 연결돼 있기 때문에 해커들에게 쉽게 노출될 수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r>
              <a:rPr lang="ko-KR" altLang="ko-KR" sz="1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웨어러블 기기 개발에 전력을 다하는 이유는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스마트폰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보급으로 확산된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휴대성이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착용성으로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변화하고 있기 때문</a:t>
            </a:r>
            <a:endParaRPr lang="en-US" altLang="ko-KR" sz="12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웨어러블 기기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62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 가전 기기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LG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유플러스의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집전화인 홈보이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HomeBoy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집전화가 스마트 기능을 장착한 인터넷 전화로 변화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 프린터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NFC(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근거리 통신기술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적용하여 프린터에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스마트폰을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꽂으면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스마트폰에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있는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출력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구글의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크롬캐스트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(Chromecast) :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스마트폰이나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노트북의 인터넷 동영상을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TV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화면으로 전송하는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스트리밍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기기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스마트 가전 기기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4.3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196152944" descr="EMB00001974bf7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099" y="2954617"/>
            <a:ext cx="7047783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161395" y="5136867"/>
            <a:ext cx="17027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홈보이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78162" y="5136867"/>
            <a:ext cx="19912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크롬캐스트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33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소프트웨어를 사용하여 원하는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생성하거나 멀티미디어 시스템에 설치된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실행하는 영역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40871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 시스템의 구성 요소 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– 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물리적 관점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1.2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4068" y="2276872"/>
            <a:ext cx="6064727" cy="39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7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작업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특성별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관점의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시스템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디바이스 영역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영역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어플리케이션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영역으로 구성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디바이스 영역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사운드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비디오 같은 정보를 처리하기 위한 영역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각종 디바이스에서 들어오는 신호를 디지털 데이터로 처리하고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신호는 아날로그 신호로 변조함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운영체제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통신 시스템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 시스템의 구성 요소 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– 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작업 </a:t>
            </a: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특성별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관점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1.3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01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어플리케이션 영역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멀티미디어 데이터를 다루기 위한 각종 프로그램들이 속해 있는 영역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저작도구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컴파일러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측면의 응용 프로그램들이 이 영역에 속함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 시스템의 구성 요소 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– 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작업 </a:t>
            </a:r>
            <a:r>
              <a:rPr lang="ko-KR" altLang="en-US" sz="2400" dirty="0" err="1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특성별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관점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1.3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0994" y="2536299"/>
            <a:ext cx="6106927" cy="398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2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611560" y="1340768"/>
            <a:ext cx="8064895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 요소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프로세서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기억장치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저장장치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입출력장치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저장장치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미디어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처리장치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프로세서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Processors, CPU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컴퓨터에서 가장 중요한 부분으로 컴퓨터에서 실행되는 모든 작업을 처리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프로세서의 구성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제어장치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(CU, Control Unit) 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명령어의 해독과 처리에 관련된 순서를 제어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연산장치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(ALU, Arithmetic and Logical Unit) 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각종 산술 연산과 논리 연산을 담당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(Bus) 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전송을 담당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레지스터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(Register)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캐시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메모리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(Cache Memory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처리할 데이터를 임시로 기억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6624736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멀티미디어 시스템의 하드웨어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 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2.1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05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서식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13628</TotalTime>
  <Words>2948</Words>
  <Application>Microsoft Office PowerPoint</Application>
  <PresentationFormat>화면 슬라이드 쇼(4:3)</PresentationFormat>
  <Paragraphs>467</Paragraphs>
  <Slides>53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서식</vt:lpstr>
      <vt:lpstr>Chapter 03. 멀티미디어 시스템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김성무</dc:creator>
  <cp:lastModifiedBy>Name</cp:lastModifiedBy>
  <cp:revision>1156</cp:revision>
  <dcterms:created xsi:type="dcterms:W3CDTF">2012-07-11T10:23:22Z</dcterms:created>
  <dcterms:modified xsi:type="dcterms:W3CDTF">2015-03-19T06:53:04Z</dcterms:modified>
</cp:coreProperties>
</file>